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79" r:id="rId4"/>
    <p:sldId id="268" r:id="rId5"/>
    <p:sldId id="275" r:id="rId6"/>
    <p:sldId id="276" r:id="rId7"/>
    <p:sldId id="277" r:id="rId8"/>
    <p:sldId id="272" r:id="rId9"/>
    <p:sldId id="273" r:id="rId10"/>
    <p:sldId id="274" r:id="rId11"/>
    <p:sldId id="278" r:id="rId12"/>
    <p:sldId id="269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033"/>
  </p:normalViewPr>
  <p:slideViewPr>
    <p:cSldViewPr snapToGrid="0" snapToObjects="1">
      <p:cViewPr>
        <p:scale>
          <a:sx n="84" d="100"/>
          <a:sy n="84" d="100"/>
        </p:scale>
        <p:origin x="3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FC73E-3D2A-144C-99B9-0EC45AA9F915}" type="datetimeFigureOut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3EC2B-2A32-894C-A1AE-737BFA4474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64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3EC2B-2A32-894C-A1AE-737BFA4474AA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13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MLDM 2018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#International Conference on Machine Learning and Data Mining</a:t>
            </a:r>
            <a:endParaRPr lang="en-US" altLang="zh-CN" dirty="0" smtClean="0">
              <a:effectLst/>
            </a:endParaRP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3EC2B-2A32-894C-A1AE-737BFA4474A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1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30B92F2-D567-AE4B-B21D-CB201812D635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A46F03C-9B41-7541-AF2C-DE762A28233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19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4F44-0F93-B14A-B64F-C1BBD9A84E46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5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5CE65-0BAC-0743-8C2B-92F8B94F2B1C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66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65935"/>
            <a:ext cx="2743200" cy="3319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65935"/>
            <a:ext cx="4114800" cy="331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65935"/>
            <a:ext cx="2743200" cy="3319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6F03C-9B41-7541-AF2C-DE762A28233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97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BB96-8B4E-F449-ABE1-D3ED0371A4CE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26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3719-2F21-374F-BC99-09CAA6EA01A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50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6042-3B95-6D4D-B68A-FFCD21F92124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1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A86C-3A6C-DF40-9D40-1DB121CDA1F0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416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52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73CB-967C-0145-8A55-3F2538C43515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18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E6C7-6778-114A-AA31-238F375712C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9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183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1150196-3E28-9C4F-A1D5-C9E1648213B1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83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A46F03C-9B41-7541-AF2C-DE762A28233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4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huiban.com/journal/242" TargetMode="External"/><Relationship Id="rId4" Type="http://schemas.openxmlformats.org/officeDocument/2006/relationships/hyperlink" Target="https://www.myhuiban.com/journal/241" TargetMode="External"/><Relationship Id="rId5" Type="http://schemas.openxmlformats.org/officeDocument/2006/relationships/hyperlink" Target="https://www.myhuiban.com/journal/361" TargetMode="External"/><Relationship Id="rId6" Type="http://schemas.openxmlformats.org/officeDocument/2006/relationships/hyperlink" Target="https://www.myhuiban.com/journal/182" TargetMode="External"/><Relationship Id="rId7" Type="http://schemas.openxmlformats.org/officeDocument/2006/relationships/hyperlink" Target="https://www.myhuiban.com/journal/18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yhuiban.com/journal/24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ing2012-iitb.org/" TargetMode="External"/><Relationship Id="rId4" Type="http://schemas.openxmlformats.org/officeDocument/2006/relationships/hyperlink" Target="http://emnlp-conll2012.unige.ch/" TargetMode="External"/><Relationship Id="rId5" Type="http://schemas.openxmlformats.org/officeDocument/2006/relationships/hyperlink" Target="http://www.cicling.org/2012/" TargetMode="External"/><Relationship Id="rId6" Type="http://schemas.openxmlformats.org/officeDocument/2006/relationships/hyperlink" Target="http://www.ourglocal.com/event/?eventid=653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unlp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aclhlt2012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jcai-18.org/" TargetMode="External"/><Relationship Id="rId4" Type="http://schemas.openxmlformats.org/officeDocument/2006/relationships/hyperlink" Target="http://www.aaai.org/Conferences/AAAI/aaai18.php" TargetMode="External"/><Relationship Id="rId5" Type="http://schemas.openxmlformats.org/officeDocument/2006/relationships/hyperlink" Target="https://nips.cc/Conferences/2017" TargetMode="External"/><Relationship Id="rId6" Type="http://schemas.openxmlformats.org/officeDocument/2006/relationships/hyperlink" Target="https://2017.icml.cc/Conferences/2017/CallForPapers" TargetMode="External"/><Relationship Id="rId7" Type="http://schemas.openxmlformats.org/officeDocument/2006/relationships/hyperlink" Target="http://www.kdd.org/kdd2018/" TargetMode="External"/><Relationship Id="rId8" Type="http://schemas.openxmlformats.org/officeDocument/2006/relationships/hyperlink" Target="http://www.mldm.de/" TargetMode="External"/><Relationship Id="rId9" Type="http://schemas.openxmlformats.org/officeDocument/2006/relationships/hyperlink" Target="http://cci.drexel.edu/ieeebibm/bibm2017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6320" y="1122363"/>
            <a:ext cx="10104120" cy="2387600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Conference Ranking for NLP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7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59" y="0"/>
            <a:ext cx="819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1600"/>
            <a:ext cx="8534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生物医学相关杂志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44951"/>
              </p:ext>
            </p:extLst>
          </p:nvPr>
        </p:nvGraphicFramePr>
        <p:xfrm>
          <a:off x="838200" y="1676400"/>
          <a:ext cx="10515600" cy="398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0343"/>
                <a:gridCol w="2400058"/>
                <a:gridCol w="3505199"/>
              </a:tblGrid>
              <a:tr h="467868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+mn-lt"/>
                        </a:rPr>
                        <a:t>简称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dirty="0">
                          <a:effectLst/>
                          <a:latin typeface="+mn-lt"/>
                        </a:rPr>
                        <a:t>影响因子</a:t>
                      </a:r>
                    </a:p>
                  </a:txBody>
                  <a:tcPr marL="31750" marR="31750" marT="25400" marB="254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effectLst/>
                          <a:latin typeface="+mn-lt"/>
                        </a:rPr>
                        <a:t>ISSN</a:t>
                      </a:r>
                    </a:p>
                  </a:txBody>
                  <a:tcPr marL="31750" marR="31750" marT="25400" marB="25400" anchor="b"/>
                </a:tc>
              </a:tr>
              <a:tr h="467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Bioinformatics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smtClean="0">
                          <a:effectLst/>
                          <a:latin typeface="+mn-lt"/>
                        </a:rPr>
                        <a:t>7.307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2000" dirty="0">
                          <a:effectLst/>
                          <a:latin typeface="+mn-lt"/>
                        </a:rPr>
                        <a:t>1545-5963</a:t>
                      </a: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BMC Bioinformatics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r-HR" sz="2000">
                          <a:effectLst/>
                          <a:latin typeface="+mn-lt"/>
                        </a:rPr>
                        <a:t>2.75</a:t>
                      </a: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2000" dirty="0">
                          <a:effectLst/>
                          <a:latin typeface="+mn-lt"/>
                        </a:rPr>
                        <a:t>1471-2105</a:t>
                      </a: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 smtClean="0">
                          <a:solidFill>
                            <a:srgbClr val="D85515"/>
                          </a:solidFill>
                          <a:effectLst/>
                          <a:latin typeface="+mn-lt"/>
                          <a:hlinkClick r:id="rId4"/>
                        </a:rPr>
                        <a:t>PLoS </a:t>
                      </a:r>
                      <a:r>
                        <a:rPr lang="en-US" sz="2000" u="none" strike="noStrike" dirty="0">
                          <a:solidFill>
                            <a:srgbClr val="D85515"/>
                          </a:solidFill>
                          <a:effectLst/>
                          <a:latin typeface="+mn-lt"/>
                          <a:hlinkClick r:id="rId4"/>
                        </a:rPr>
                        <a:t>Computational Biology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1553-734X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Computers in Biology and Medicine</a:t>
                      </a:r>
                      <a:endParaRPr lang="pt-B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sz="2000">
                          <a:effectLst/>
                          <a:latin typeface="+mn-lt"/>
                        </a:rPr>
                        <a:t>1.521</a:t>
                      </a: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2000" dirty="0">
                          <a:effectLst/>
                          <a:latin typeface="+mn-lt"/>
                        </a:rPr>
                        <a:t>0010-4825</a:t>
                      </a: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 smtClean="0">
                          <a:effectLst/>
                          <a:latin typeface="+mn-lt"/>
                        </a:rPr>
                        <a:t>Journal</a:t>
                      </a:r>
                      <a:r>
                        <a:rPr lang="pt-BR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2000" dirty="0" err="1" smtClean="0">
                          <a:effectLst/>
                          <a:latin typeface="+mn-lt"/>
                        </a:rPr>
                        <a:t>of</a:t>
                      </a:r>
                      <a:r>
                        <a:rPr lang="pt-BR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2000" dirty="0" err="1" smtClean="0">
                          <a:effectLst/>
                          <a:latin typeface="+mn-lt"/>
                        </a:rPr>
                        <a:t>Theoretical</a:t>
                      </a:r>
                      <a:r>
                        <a:rPr lang="pt-BR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2000" dirty="0" err="1" smtClean="0">
                          <a:effectLst/>
                          <a:latin typeface="+mn-lt"/>
                        </a:rPr>
                        <a:t>Biology</a:t>
                      </a:r>
                      <a:endParaRPr lang="pt-B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>
                          <a:effectLst/>
                          <a:latin typeface="+mn-lt"/>
                        </a:rPr>
                        <a:t>2.113</a:t>
                      </a:r>
                      <a:endParaRPr lang="nb-NO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2000" dirty="0" smtClean="0">
                          <a:effectLst/>
                          <a:latin typeface="+mn-lt"/>
                        </a:rPr>
                        <a:t>SCI</a:t>
                      </a:r>
                      <a:endParaRPr lang="nb-NO" altLang="zh-CN" sz="2000" dirty="0" smtClean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IEEE/ACM Transactions on Computational Biology and Bioinformatics</a:t>
                      </a:r>
                      <a:endParaRPr lang="pt-B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smtClean="0">
                          <a:effectLst/>
                          <a:latin typeface="+mn-lt"/>
                        </a:rPr>
                        <a:t>1.609</a:t>
                      </a:r>
                      <a:endParaRPr lang="nb-NO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1545-5963</a:t>
                      </a:r>
                      <a:endParaRPr lang="nb-NO" altLang="zh-CN" sz="2000" dirty="0" smtClean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</a:tr>
              <a:tr h="4678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IEEE Transactions on Information Technology in Biomedicine</a:t>
                      </a:r>
                      <a:endParaRPr lang="pt-B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1.676</a:t>
                      </a:r>
                      <a:endParaRPr lang="nb-NO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altLang="zh-CN" sz="2000" dirty="0" smtClean="0">
                        <a:effectLst/>
                        <a:latin typeface="+mn-lt"/>
                      </a:endParaRPr>
                    </a:p>
                  </a:txBody>
                  <a:tcPr marL="31750" marR="31750" marT="25400" marB="25400"/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0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64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4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NLP</a:t>
            </a:r>
            <a:r>
              <a:rPr lang="zh-CN" altLang="en-US" b="1" dirty="0" smtClean="0"/>
              <a:t>会议</a:t>
            </a:r>
            <a:r>
              <a:rPr lang="en-US" altLang="zh-CN" b="1" dirty="0" smtClean="0"/>
              <a:t>1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905197"/>
              </p:ext>
            </p:extLst>
          </p:nvPr>
        </p:nvGraphicFramePr>
        <p:xfrm>
          <a:off x="114300" y="1402080"/>
          <a:ext cx="11963400" cy="3980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680"/>
                <a:gridCol w="2392680"/>
                <a:gridCol w="2392680"/>
                <a:gridCol w="2392680"/>
                <a:gridCol w="2392680"/>
              </a:tblGrid>
              <a:tr h="46786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CCF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+mn-lt"/>
                        </a:rPr>
                        <a:t>简称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截稿日期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2"/>
                        </a:rPr>
                        <a:t>ACL</a:t>
                      </a:r>
                      <a:r>
                        <a:rPr lang="zh-CN" alt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2018-02-22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2018-04-20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2018-07-15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</a:rPr>
                        <a:t>NAACL HLT</a:t>
                      </a:r>
                    </a:p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已过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B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3"/>
                        </a:rPr>
                        <a:t>COLING</a:t>
                      </a:r>
                      <a:r>
                        <a:rPr lang="zh-CN" altLang="en-US" sz="2000" u="none" strike="noStrike" baseline="0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u="none" strike="noStrike" baseline="0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>
                          <a:effectLst/>
                          <a:latin typeface="+mn-lt"/>
                        </a:rPr>
                        <a:t>2018-03-16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>
                          <a:effectLst/>
                          <a:latin typeface="+mn-lt"/>
                        </a:rPr>
                        <a:t>2018-05-17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>
                          <a:effectLst/>
                          <a:latin typeface="+mn-lt"/>
                        </a:rPr>
                        <a:t>2018-08-22</a:t>
                      </a: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B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4"/>
                        </a:rPr>
                        <a:t>EMNLP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2018-05-22</a:t>
                      </a:r>
                      <a:endParaRPr lang="mr-IN" altLang="zh-C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2018-08-06</a:t>
                      </a:r>
                      <a:endParaRPr lang="mr-IN" altLang="zh-C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2018-10-31</a:t>
                      </a:r>
                      <a:endParaRPr lang="mr-IN" altLang="zh-C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22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5"/>
                        </a:rPr>
                        <a:t>CICLing</a:t>
                      </a:r>
                      <a:r>
                        <a:rPr lang="zh-CN" alt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已过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6"/>
                        </a:rPr>
                        <a:t>IJCNLP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已过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+mn-lt"/>
                        </a:rPr>
                        <a:t>IJCNN</a:t>
                      </a: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2000" b="0" i="0" dirty="0" smtClean="0">
                          <a:solidFill>
                            <a:srgbClr val="333333"/>
                          </a:solidFill>
                          <a:effectLst/>
                          <a:latin typeface="Helvetica Neue" charset="0"/>
                        </a:rPr>
                        <a:t>2018-01-15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2018-03-15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2018-07-08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6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NLP</a:t>
            </a:r>
            <a:r>
              <a:rPr lang="zh-CN" altLang="en-US" b="1" dirty="0" smtClean="0"/>
              <a:t>会议</a:t>
            </a:r>
            <a:r>
              <a:rPr lang="en-US" altLang="zh-CN" b="1" dirty="0" smtClean="0"/>
              <a:t>2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834122"/>
              </p:ext>
            </p:extLst>
          </p:nvPr>
        </p:nvGraphicFramePr>
        <p:xfrm>
          <a:off x="114300" y="1471985"/>
          <a:ext cx="11963400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680"/>
                <a:gridCol w="2392680"/>
                <a:gridCol w="2392680"/>
                <a:gridCol w="2392680"/>
                <a:gridCol w="2392680"/>
              </a:tblGrid>
              <a:tr h="46786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CCF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+mn-lt"/>
                        </a:rPr>
                        <a:t>简称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截稿日期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 anchorCtr="1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C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  <a:hlinkClick r:id="rId2"/>
                        </a:rPr>
                        <a:t>NAACL</a:t>
                      </a:r>
                      <a:r>
                        <a:rPr lang="zh-CN" altLang="en-US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u="none" strike="noStrike" dirty="0" smtClean="0">
                          <a:solidFill>
                            <a:srgbClr val="B50394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mr-IN" dirty="0" smtClean="0">
                          <a:effectLst/>
                        </a:rPr>
                        <a:t>2017-12-15</a:t>
                      </a:r>
                      <a:endParaRPr lang="mr-IN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mr-IN" dirty="0" smtClean="0">
                          <a:effectLst/>
                        </a:rPr>
                        <a:t>2018-02-13</a:t>
                      </a:r>
                      <a:endParaRPr lang="mr-IN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mr-IN" dirty="0" smtClean="0">
                          <a:effectLst/>
                        </a:rPr>
                        <a:t>2018-06-01</a:t>
                      </a:r>
                      <a:endParaRPr lang="mr-IN" dirty="0">
                        <a:effectLst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C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CoNLL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2017-4-23</a:t>
                      </a: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2017-5-29</a:t>
                      </a: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2017-8-3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zh-CN" altLang="en-US" sz="1800" dirty="0" smtClean="0">
                          <a:effectLst/>
                          <a:latin typeface="+mn-lt"/>
                        </a:rPr>
                        <a:t>*</a:t>
                      </a:r>
                      <a:endParaRPr lang="en-US" altLang="zh-CN" sz="18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IALP(IEEE)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altLang="zh-CN" sz="2000" dirty="0" smtClean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CLSW 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汉语词汇语义学研讨会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altLang="zh-CN" sz="2000" dirty="0" smtClean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CCIR 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全国信息检索学术会议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altLang="zh-CN" sz="2000" dirty="0" smtClean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pl-PL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 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 anchorCtr="1"/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AI</a:t>
            </a:r>
            <a:r>
              <a:rPr lang="zh-CN" altLang="en-US" b="1" dirty="0" smtClean="0"/>
              <a:t>会议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D14C-4357-5B4E-9A9D-F68CDAF5DD63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graphicFrame>
        <p:nvGraphicFramePr>
          <p:cNvPr id="7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910073"/>
              </p:ext>
            </p:extLst>
          </p:nvPr>
        </p:nvGraphicFramePr>
        <p:xfrm>
          <a:off x="114300" y="1402080"/>
          <a:ext cx="11963400" cy="4199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680"/>
                <a:gridCol w="2392680"/>
                <a:gridCol w="2392680"/>
                <a:gridCol w="2392680"/>
                <a:gridCol w="2392680"/>
              </a:tblGrid>
              <a:tr h="46786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CCF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+mn-lt"/>
                        </a:rPr>
                        <a:t>简称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截稿日期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会议日期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hr-HR" sz="2000" dirty="0" smtClean="0">
                          <a:effectLst/>
                          <a:latin typeface="+mn-lt"/>
                          <a:hlinkClick r:id="rId3"/>
                        </a:rPr>
                        <a:t>IJCAI</a:t>
                      </a:r>
                      <a:r>
                        <a:rPr lang="zh-CN" altLang="en-US" sz="2000" dirty="0" smtClean="0">
                          <a:effectLst/>
                          <a:latin typeface="+mn-lt"/>
                          <a:hlinkClick r:id="rId3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  <a:hlinkClick r:id="rId3"/>
                        </a:rPr>
                        <a:t>2018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</a:rPr>
                        <a:t>2018-01-31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2018-04-16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2018-07-13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dirty="0" smtClean="0">
                          <a:effectLst/>
                          <a:latin typeface="+mn-lt"/>
                          <a:hlinkClick r:id="rId4"/>
                        </a:rPr>
                        <a:t>AAAI</a:t>
                      </a:r>
                      <a:r>
                        <a:rPr lang="zh-CN" altLang="en-US" sz="2000" dirty="0" smtClean="0">
                          <a:effectLst/>
                          <a:latin typeface="+mn-lt"/>
                          <a:hlinkClick r:id="rId4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  <a:hlinkClick r:id="rId4"/>
                        </a:rPr>
                        <a:t>2018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</a:rPr>
                        <a:t>2017-09-08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2017-11-09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2018-02-02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sz="2000" dirty="0" smtClean="0">
                          <a:effectLst/>
                          <a:latin typeface="+mn-lt"/>
                          <a:hlinkClick r:id="rId5"/>
                        </a:rPr>
                        <a:t>NIPS</a:t>
                      </a: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</a:t>
                      </a:r>
                      <a:endParaRPr lang="is-IS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</a:rPr>
                        <a:t>2018-05-31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2018-12-03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sz="2000" dirty="0" smtClean="0">
                          <a:effectLst/>
                          <a:latin typeface="+mn-lt"/>
                          <a:hlinkClick r:id="rId6"/>
                        </a:rPr>
                        <a:t>ICML</a:t>
                      </a: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</a:t>
                      </a:r>
                      <a:endParaRPr lang="pt-B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</a:rPr>
                        <a:t>2018-02-09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2018-07-10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22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A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sz="2000" dirty="0" smtClean="0">
                          <a:effectLst/>
                          <a:latin typeface="+mn-lt"/>
                          <a:hlinkClick r:id="rId7"/>
                        </a:rPr>
                        <a:t>KDD</a:t>
                      </a: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</a:t>
                      </a:r>
                      <a:endParaRPr lang="de-DE" sz="2000" dirty="0" smtClean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</a:rPr>
                        <a:t>2018-02-11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2018-05-06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2018-08-19</a:t>
                      </a: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22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de-DE" sz="2000" dirty="0" smtClean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lvl="0" algn="ctr" fontAlgn="t">
                        <a:lnSpc>
                          <a:spcPct val="100000"/>
                        </a:lnSpc>
                      </a:pPr>
                      <a:endParaRPr lang="mr-IN" sz="2000" dirty="0">
                        <a:effectLst/>
                        <a:latin typeface="+mn-lt"/>
                      </a:endParaRPr>
                    </a:p>
                  </a:txBody>
                  <a:tcPr marL="31750" marR="31750" marT="25400" marB="2540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zh-CN" altLang="en-US" sz="2000" dirty="0" smtClean="0">
                          <a:effectLst/>
                          <a:latin typeface="+mn-lt"/>
                        </a:rPr>
                        <a:t>*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MLDM</a:t>
                      </a:r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 </a:t>
                      </a:r>
                      <a:r>
                        <a:rPr lang="en-US" altLang="zh-C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2018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effectLst/>
                        </a:rPr>
                        <a:t>2018-01-15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2018-03-18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2018-07-14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</a:tr>
              <a:tr h="4678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375"/>
                        </a:spcBef>
                        <a:spcAft>
                          <a:spcPts val="375"/>
                        </a:spcAft>
                      </a:pPr>
                      <a:r>
                        <a:rPr lang="en-US" altLang="zh-CN" sz="2000" dirty="0" smtClean="0">
                          <a:effectLst/>
                          <a:latin typeface="+mn-lt"/>
                        </a:rPr>
                        <a:t>B</a:t>
                      </a:r>
                      <a:endParaRPr lang="en-US" altLang="zh-CN" sz="20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dirty="0" smtClean="0">
                          <a:effectLst/>
                          <a:latin typeface="+mn-lt"/>
                          <a:hlinkClick r:id="rId9"/>
                        </a:rPr>
                        <a:t>BIBM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29378" marR="29378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000" dirty="0" smtClean="0">
                          <a:effectLst/>
                        </a:rPr>
                        <a:t>2017-08-01</a:t>
                      </a:r>
                      <a:endParaRPr lang="mr-IN" sz="2000" dirty="0">
                        <a:effectLst/>
                      </a:endParaRP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000" dirty="0" smtClean="0">
                          <a:effectLst/>
                          <a:latin typeface="+mn-lt"/>
                        </a:rPr>
                        <a:t>2017-09-20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000" smtClean="0">
                          <a:effectLst/>
                          <a:latin typeface="+mn-lt"/>
                        </a:rPr>
                        <a:t>2017-11-13</a:t>
                      </a:r>
                      <a:endParaRPr lang="hr-HR" sz="20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9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64" y="0"/>
            <a:ext cx="808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78" y="0"/>
            <a:ext cx="7672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462280"/>
            <a:ext cx="84963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0" y="0"/>
            <a:ext cx="738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7A9E-3A41-2942-88D7-70CEA87958DB}" type="datetime1">
              <a:rPr kumimoji="1" lang="zh-CN" altLang="en-US" smtClean="0"/>
              <a:t>2018/3/5</a:t>
            </a:fld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F03C-9B41-7541-AF2C-DE762A282338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5400"/>
            <a:ext cx="8719213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229</Words>
  <Application>Microsoft Macintosh PowerPoint</Application>
  <PresentationFormat>宽屏</PresentationFormat>
  <Paragraphs>152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DengXian</vt:lpstr>
      <vt:lpstr>Helvetica Neue</vt:lpstr>
      <vt:lpstr>Mangal</vt:lpstr>
      <vt:lpstr>黑体</vt:lpstr>
      <vt:lpstr>Office 主题</vt:lpstr>
      <vt:lpstr>Conference Ranking for NLP</vt:lpstr>
      <vt:lpstr>NLP会议1</vt:lpstr>
      <vt:lpstr>NLP会议2</vt:lpstr>
      <vt:lpstr>AI会议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生物医学相关杂志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Hedge Scope Detection Based on Phrase Semantic Representation </dc:title>
  <dc:creator>Microsoft Office 用户</dc:creator>
  <cp:lastModifiedBy>宁时贤</cp:lastModifiedBy>
  <cp:revision>105</cp:revision>
  <dcterms:created xsi:type="dcterms:W3CDTF">2017-11-16T06:18:40Z</dcterms:created>
  <dcterms:modified xsi:type="dcterms:W3CDTF">2018-03-05T00:36:07Z</dcterms:modified>
</cp:coreProperties>
</file>